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  <p:sldMasterId id="2147483660" r:id="rId5"/>
  </p:sldMasterIdLst>
  <p:notesMasterIdLst>
    <p:notesMasterId r:id="rId25"/>
  </p:notesMasterIdLst>
  <p:sldIdLst>
    <p:sldId id="259" r:id="rId6"/>
    <p:sldId id="257" r:id="rId7"/>
    <p:sldId id="262" r:id="rId8"/>
    <p:sldId id="263" r:id="rId9"/>
    <p:sldId id="276" r:id="rId10"/>
    <p:sldId id="274" r:id="rId11"/>
    <p:sldId id="275" r:id="rId12"/>
    <p:sldId id="264" r:id="rId13"/>
    <p:sldId id="260" r:id="rId14"/>
    <p:sldId id="265" r:id="rId15"/>
    <p:sldId id="272" r:id="rId16"/>
    <p:sldId id="266" r:id="rId17"/>
    <p:sldId id="269" r:id="rId18"/>
    <p:sldId id="273" r:id="rId19"/>
    <p:sldId id="267" r:id="rId20"/>
    <p:sldId id="268" r:id="rId21"/>
    <p:sldId id="270" r:id="rId22"/>
    <p:sldId id="271" r:id="rId23"/>
    <p:sldId id="277" r:id="rId2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0D8968FE-AD3D-444F-B6A8-796D946DC3A6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EC112EAA-B504-4DE4-86AF-9234CC185A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98E66DD-51B1-4BF7-9539-DEA51BFAEFD8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6260-7573-4697-9E59-AA19A1D5C255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B049DE4-AD7B-432F-9E35-775F5F8CC6AD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8A25B-FE84-4B5E-B52B-A8AF2690F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7300A0-CC29-46AA-AD19-4DE9028BC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8357D-04F4-48B6-A566-A9B6F284D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9FFD8-6BE2-48FE-B2EF-6C4754BF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4945E-2D32-40B5-854A-5ADCF4D3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330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9FE86-834A-43D2-B910-C357A1A8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3E15E-19C3-450D-AB3E-E789AB4AA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F88B1-1FE2-4C50-A6E6-F27409F3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2C62F-FE1E-4242-BE9A-BCD37EEA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8BF2B-B091-4D3A-899C-FE17BE6B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75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3D30C-05CF-40D0-9A69-76E18AF3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8E039-C883-4528-8D3D-3879879B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1412C-BACF-4454-9012-9D0E258D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8AA0C-E15B-4CAE-894C-8608632B8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37BE7-ED6F-46F2-A3C8-023AB8B6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94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23340-47F0-47D0-9EFF-794DE6E8C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548F5-649C-4A75-94E1-FADF4183D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FC91B-FF2B-41C1-A6CF-6DE30DECD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93903-ADC7-4313-8157-DC427145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704BF-727F-4C42-983E-2FEC87ACC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435E6-E81F-438B-8C1C-8B70C820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86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40F55-08AE-4C52-ACF3-5B2933C0D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B8E9E-4DA8-496B-92A8-FCCE9C5BF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F791C-35E8-4CD1-BC0D-37A5EBB14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619B8-D52B-42F2-8E2C-7BA0AFCA5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2F4342-9D35-4AEE-B68D-44B9FA850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DAB435-4DDA-4693-8D02-606512DD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0B946-0F86-4E69-A1BB-FC67472F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9FFDF-6A37-4695-BF66-89F05C5DE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17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13E70-95D2-4987-89EB-1716B1615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6E735-E052-4756-8195-2477174E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2584F-6BCB-4F92-AB8F-C1ADBEC2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C99AC-2F41-4C87-ADC1-951D2EE2E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5675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02EC71-0D53-4E2C-97F6-767743FC5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38F222-B657-4425-B912-78273B62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C0E51-8B6F-403F-A3E9-B8A9F0D91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5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5599F-75B9-42A0-AF58-F0A747BC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A912B-CD35-4A4C-9861-6070BA487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84EAB-7B49-4AED-B1F7-6F7C52FDC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1DB77-D27F-414A-923A-DAED2E0F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A380A-1A7D-4CE3-A3EC-7F99F1A2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5F24F-8E5F-4444-9429-DFEC6C5D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5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04F4-028A-4A36-B306-1FBAFF258B24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FF0B0EA-202D-4010-801A-D9D3BCE8DEBA}"/>
              </a:ext>
            </a:extLst>
          </p:cNvPr>
          <p:cNvGrpSpPr/>
          <p:nvPr userDrawn="1"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3F53BDE-7A51-423E-B9F5-ED7DF5ADFA9C}"/>
                </a:ext>
              </a:extLst>
            </p:cNvPr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1E0E8648-3E47-453E-920C-BCEAA0F25A33}"/>
                </a:ext>
              </a:extLst>
            </p:cNvPr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9F2A4CD-42EC-4328-BAFA-9BF90015E48C}"/>
                </a:ext>
              </a:extLst>
            </p:cNvPr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1" name="Title 1">
            <a:extLst>
              <a:ext uri="{FF2B5EF4-FFF2-40B4-BE49-F238E27FC236}">
                <a16:creationId xmlns:a16="http://schemas.microsoft.com/office/drawing/2014/main" id="{C2C19D5B-6ACC-4F6A-8AF7-53281C76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D43F2-9AB6-4985-BF4A-78830141F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EC7F34-4FC7-4486-B63D-9B4ABD8EB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A8E48-5C83-48CD-96A1-BACD82133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133E8-AB75-499B-B3A0-F46329C51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27617-2818-4CFA-8F58-1DDC6DED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8E4DA-239D-466D-8AC1-0AB5DE30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47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56EB3-BE6C-4249-B7BD-3A22B4D2D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908C5-D00A-473E-AE1B-EB5CF8ED2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9B58F-3F1A-413A-9FAD-5D368E56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4045-1C47-4D24-8973-994800093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82DE2-BE4F-4817-A8F0-784C4393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49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2DFBDB-B470-406B-9013-60058A5EA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00C3B-9194-4EF5-B924-28E58F381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19D2C-94AC-47DF-8C8C-B3899ACAC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6CBBA-D3F1-4D37-8742-B95F38289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0A18C-751A-4536-A193-31172F19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7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7569E6D-812C-4C70-BB51-98F32992DB43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10287DF-640A-4181-8B82-4913718EF244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74BE3E1-3173-4AB6-90EF-CE84B9FBD77E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D357-68ED-48AA-AC18-9CC27DEA949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CC8BAEE-D0AF-4323-A024-1416F995B38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6E0D4-CA65-4DD1-8546-2CC4E75B8B9D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19DEFE7-E1FA-4CA7-8A5A-F9AB210CE638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E3FCC-785C-4EC4-B782-9133218B75DD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4BD02-112C-4756-AA0D-928E28BBB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940CA-9603-4C43-A939-784F662B5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83442-86E4-407C-845A-54C4864C9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A7257-F133-4B5A-8829-CC5399AAF940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B0A33-E414-4CC2-93D6-E05687481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D8FD5-2B37-4841-9FCB-E774E94182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FE023-B8AE-40F5-931E-706902061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24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DC12521-93B8-4A04-AEA1-C16E53B34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181" y="33691"/>
            <a:ext cx="3439829" cy="105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081FE-3187-4184-98D0-CDC8A7E59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“Remodeling” Your Trust With Confidence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0D1D1-624A-4AF5-B57E-100CDFEEA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r>
              <a:rPr lang="en-US" sz="2000" b="1" dirty="0"/>
              <a:t>Best Practices and Pitfalls of Trust Modifications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A4D7CC5-EB49-46BB-BF34-324B4A3D0E26}"/>
              </a:ext>
            </a:extLst>
          </p:cNvPr>
          <p:cNvSpPr txBox="1">
            <a:spLocks/>
          </p:cNvSpPr>
          <p:nvPr/>
        </p:nvSpPr>
        <p:spPr>
          <a:xfrm>
            <a:off x="-25432" y="5728436"/>
            <a:ext cx="3238500" cy="425730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2"/>
                </a:solidFill>
              </a:rPr>
              <a:t>Kimberly G. McKinnon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A324140-33C6-4DBC-92FB-FFB57DA3CA0C}"/>
              </a:ext>
            </a:extLst>
          </p:cNvPr>
          <p:cNvSpPr txBox="1">
            <a:spLocks/>
          </p:cNvSpPr>
          <p:nvPr/>
        </p:nvSpPr>
        <p:spPr>
          <a:xfrm>
            <a:off x="9210894" y="5403915"/>
            <a:ext cx="3208337" cy="348717"/>
          </a:xfrm>
          <a:prstGeom prst="rect">
            <a:avLst/>
          </a:prstGeom>
        </p:spPr>
        <p:txBody>
          <a:bodyPr vert="horz" lIns="91440" tIns="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2"/>
                </a:solidFill>
              </a:rPr>
              <a:t>Matthew P. D’Emilio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1C3E85-CF64-4928-A9FD-978ACF284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3" y="6113320"/>
            <a:ext cx="2911094" cy="41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EC181AE-CC97-4A33-8C02-A94EAE5CB2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6278" y="5748889"/>
            <a:ext cx="1538861" cy="104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64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Modifying Governing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Changing the law governing validity and/or construction</a:t>
            </a:r>
          </a:p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Changes to validity</a:t>
            </a:r>
          </a:p>
          <a:p>
            <a:pPr lvl="2"/>
            <a:r>
              <a:rPr lang="en-US" dirty="0"/>
              <a:t>Loss of GST exemption due to extension of trust term</a:t>
            </a:r>
          </a:p>
          <a:p>
            <a:pPr lvl="2"/>
            <a:r>
              <a:rPr lang="en-US" dirty="0"/>
              <a:t>Change execution formalities</a:t>
            </a:r>
          </a:p>
          <a:p>
            <a:pPr lvl="2"/>
            <a:r>
              <a:rPr lang="en-US" dirty="0"/>
              <a:t>Change requirements to trust creation</a:t>
            </a:r>
          </a:p>
          <a:p>
            <a:pPr lvl="1"/>
            <a:r>
              <a:rPr lang="en-US" dirty="0"/>
              <a:t>Changes to construction</a:t>
            </a:r>
          </a:p>
          <a:p>
            <a:pPr lvl="2"/>
            <a:r>
              <a:rPr lang="en-US" dirty="0"/>
              <a:t>How interests are construed by state law</a:t>
            </a:r>
          </a:p>
          <a:p>
            <a:pPr lvl="2"/>
            <a:r>
              <a:rPr lang="en-US" dirty="0"/>
              <a:t>Addition or removal of beneficiaries / change remaindermen</a:t>
            </a:r>
          </a:p>
          <a:p>
            <a:pPr lvl="2"/>
            <a:r>
              <a:rPr lang="en-US" dirty="0"/>
              <a:t>Changes to rules relating to allocation of income and principal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Change only the law governing administration</a:t>
            </a:r>
          </a:p>
          <a:p>
            <a:pPr lvl="1"/>
            <a:r>
              <a:rPr lang="en-US" dirty="0"/>
              <a:t>Consider carve-outs</a:t>
            </a:r>
          </a:p>
          <a:p>
            <a:pPr lvl="1"/>
            <a:r>
              <a:rPr lang="en-US" dirty="0"/>
              <a:t>If a new trust is created, consider law governing formalities to creation</a:t>
            </a:r>
          </a:p>
        </p:txBody>
      </p:sp>
    </p:spTree>
    <p:extLst>
      <p:ext uri="{BB962C8B-B14F-4D97-AF65-F5344CB8AC3E}">
        <p14:creationId xmlns:p14="http://schemas.microsoft.com/office/powerpoint/2010/main" val="370180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Modification without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Exercising discretion without notifying beneficiaries</a:t>
            </a:r>
          </a:p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Trustee liability</a:t>
            </a:r>
          </a:p>
          <a:p>
            <a:pPr lvl="1"/>
            <a:r>
              <a:rPr lang="en-US" dirty="0"/>
              <a:t>Future challenge to modification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Obtain release from all beneficiaries as pre-requisite to modification</a:t>
            </a:r>
          </a:p>
          <a:p>
            <a:pPr lvl="1"/>
            <a:r>
              <a:rPr lang="en-US" dirty="0"/>
              <a:t>Provide notification consistent with 12 </a:t>
            </a:r>
            <a:r>
              <a:rPr lang="en-US" i="1" dirty="0"/>
              <a:t>Del. C. </a:t>
            </a:r>
            <a:r>
              <a:rPr lang="en-US" dirty="0"/>
              <a:t>§ 3585 and timing effective date to expiration of limitations period</a:t>
            </a:r>
          </a:p>
        </p:txBody>
      </p:sp>
    </p:spTree>
    <p:extLst>
      <p:ext uri="{BB962C8B-B14F-4D97-AF65-F5344CB8AC3E}">
        <p14:creationId xmlns:p14="http://schemas.microsoft.com/office/powerpoint/2010/main" val="249191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Faulty Virtual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Failure to obtain consents from all beneficiaries</a:t>
            </a:r>
          </a:p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Invalid decanting, merger, NJSA, or consent agreement </a:t>
            </a:r>
          </a:p>
          <a:p>
            <a:pPr lvl="1"/>
            <a:r>
              <a:rPr lang="en-US" dirty="0"/>
              <a:t>Trustee liability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Know applicable law</a:t>
            </a:r>
          </a:p>
          <a:p>
            <a:pPr lvl="1"/>
            <a:r>
              <a:rPr lang="en-US" dirty="0"/>
              <a:t>Include trustees of remainder beneficiaries (12 </a:t>
            </a:r>
            <a:r>
              <a:rPr lang="en-US" i="1" dirty="0"/>
              <a:t>Del. C. </a:t>
            </a:r>
            <a:r>
              <a:rPr lang="en-US" dirty="0"/>
              <a:t>§ 3547(g))</a:t>
            </a:r>
          </a:p>
          <a:p>
            <a:pPr lvl="1"/>
            <a:r>
              <a:rPr lang="en-US" dirty="0"/>
              <a:t>Consider subjective elements where appropriate (</a:t>
            </a:r>
            <a:r>
              <a:rPr lang="en-US" i="1" dirty="0"/>
              <a:t>See Mennan v. Wilmington Trust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Consider the consequence when choosing the modification remedy</a:t>
            </a:r>
          </a:p>
          <a:p>
            <a:pPr lvl="1"/>
            <a:r>
              <a:rPr lang="en-US" dirty="0"/>
              <a:t>Use </a:t>
            </a:r>
            <a:r>
              <a:rPr lang="en-US" i="1" dirty="0"/>
              <a:t>all</a:t>
            </a:r>
            <a:r>
              <a:rPr lang="en-US" dirty="0"/>
              <a:t> applicable methods to representation </a:t>
            </a:r>
          </a:p>
        </p:txBody>
      </p:sp>
    </p:spTree>
    <p:extLst>
      <p:ext uri="{BB962C8B-B14F-4D97-AF65-F5344CB8AC3E}">
        <p14:creationId xmlns:p14="http://schemas.microsoft.com/office/powerpoint/2010/main" val="1553244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Modifications Permitting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Modifying a trust agreement to permit further modifications that were not permitted by the first modification</a:t>
            </a:r>
          </a:p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Invalid decanting, merger, NJSA, or consent agreement </a:t>
            </a:r>
          </a:p>
          <a:p>
            <a:pPr lvl="1"/>
            <a:r>
              <a:rPr lang="en-US" dirty="0"/>
              <a:t>Trustee liability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Know applicable law</a:t>
            </a:r>
          </a:p>
          <a:p>
            <a:pPr lvl="1"/>
            <a:r>
              <a:rPr lang="en-US" dirty="0"/>
              <a:t>Be conservative</a:t>
            </a:r>
          </a:p>
        </p:txBody>
      </p:sp>
    </p:spTree>
    <p:extLst>
      <p:ext uri="{BB962C8B-B14F-4D97-AF65-F5344CB8AC3E}">
        <p14:creationId xmlns:p14="http://schemas.microsoft.com/office/powerpoint/2010/main" val="254456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Inappropriate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Modifying a trust agreement that results in a breach of fiduciary duty</a:t>
            </a:r>
          </a:p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Trustee liability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Evaluate impact on all beneficiaries</a:t>
            </a:r>
          </a:p>
          <a:p>
            <a:pPr lvl="2"/>
            <a:r>
              <a:rPr lang="en-US" dirty="0"/>
              <a:t>Which beneficiaries “win” and which beneficiaries “lose”</a:t>
            </a:r>
          </a:p>
          <a:p>
            <a:pPr lvl="2"/>
            <a:r>
              <a:rPr lang="en-US" dirty="0"/>
              <a:t>Evaluate fiduciary duties to </a:t>
            </a:r>
            <a:r>
              <a:rPr lang="en-US" i="1" dirty="0"/>
              <a:t>all </a:t>
            </a:r>
            <a:r>
              <a:rPr lang="en-US" dirty="0"/>
              <a:t>beneficiaries</a:t>
            </a:r>
          </a:p>
          <a:p>
            <a:pPr lvl="1"/>
            <a:r>
              <a:rPr lang="en-US" dirty="0"/>
              <a:t>Obtain releases from all beneficiaries, if possible</a:t>
            </a:r>
          </a:p>
          <a:p>
            <a:pPr lvl="1"/>
            <a:r>
              <a:rPr lang="en-US" dirty="0"/>
              <a:t>Just because you can, doesn’t mean you should</a:t>
            </a:r>
          </a:p>
        </p:txBody>
      </p:sp>
    </p:spTree>
    <p:extLst>
      <p:ext uri="{BB962C8B-B14F-4D97-AF65-F5344CB8AC3E}">
        <p14:creationId xmlns:p14="http://schemas.microsoft.com/office/powerpoint/2010/main" val="2636119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Jeopardizing GST Exemption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Pitfalls</a:t>
            </a:r>
          </a:p>
          <a:p>
            <a:pPr lvl="1"/>
            <a:r>
              <a:rPr lang="en-US" dirty="0"/>
              <a:t>Modifying </a:t>
            </a:r>
          </a:p>
          <a:p>
            <a:pPr lvl="2"/>
            <a:r>
              <a:rPr lang="en-US" dirty="0"/>
              <a:t>Distribution standard</a:t>
            </a:r>
          </a:p>
          <a:p>
            <a:pPr lvl="2"/>
            <a:r>
              <a:rPr lang="en-US" dirty="0"/>
              <a:t>Definition of grantor’s children by name</a:t>
            </a:r>
          </a:p>
          <a:p>
            <a:pPr lvl="2"/>
            <a:r>
              <a:rPr lang="en-US" dirty="0"/>
              <a:t>Beneficiaries upon termination/RAP period</a:t>
            </a:r>
          </a:p>
          <a:p>
            <a:pPr lvl="2"/>
            <a:r>
              <a:rPr lang="en-US" dirty="0"/>
              <a:t>Law governing construction</a:t>
            </a:r>
          </a:p>
          <a:p>
            <a:pPr lvl="2"/>
            <a:r>
              <a:rPr lang="en-US" dirty="0"/>
              <a:t>Law governing validity</a:t>
            </a:r>
          </a:p>
          <a:p>
            <a:pPr lvl="2"/>
            <a:r>
              <a:rPr lang="en-US" dirty="0"/>
              <a:t>Division date of trust</a:t>
            </a:r>
          </a:p>
          <a:p>
            <a:pPr lvl="1"/>
            <a:r>
              <a:rPr lang="en-US" dirty="0"/>
              <a:t>Changing definitions of</a:t>
            </a:r>
          </a:p>
          <a:p>
            <a:pPr lvl="2"/>
            <a:r>
              <a:rPr lang="en-US" dirty="0"/>
              <a:t>Descendants or issue</a:t>
            </a:r>
          </a:p>
          <a:p>
            <a:pPr lvl="2"/>
            <a:r>
              <a:rPr lang="en-US" dirty="0"/>
              <a:t>per stirpes or by representation</a:t>
            </a:r>
          </a:p>
          <a:p>
            <a:pPr lvl="2"/>
            <a:r>
              <a:rPr lang="en-US" dirty="0"/>
              <a:t>Spouse</a:t>
            </a:r>
          </a:p>
          <a:p>
            <a:pPr lvl="2"/>
            <a:r>
              <a:rPr lang="en-US" dirty="0"/>
              <a:t>Grantor’s children by name</a:t>
            </a:r>
          </a:p>
          <a:p>
            <a:pPr lvl="2"/>
            <a:r>
              <a:rPr lang="en-US" dirty="0"/>
              <a:t>Adopted beneficiaries</a:t>
            </a:r>
          </a:p>
          <a:p>
            <a:pPr lvl="1"/>
            <a:r>
              <a:rPr lang="en-US" dirty="0"/>
              <a:t>Adding or changing powers of appointment</a:t>
            </a:r>
          </a:p>
        </p:txBody>
      </p:sp>
    </p:spTree>
    <p:extLst>
      <p:ext uri="{BB962C8B-B14F-4D97-AF65-F5344CB8AC3E}">
        <p14:creationId xmlns:p14="http://schemas.microsoft.com/office/powerpoint/2010/main" val="2904012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Jeopardizing GST Exemption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Loss of GST exemption</a:t>
            </a:r>
          </a:p>
          <a:p>
            <a:pPr lvl="1"/>
            <a:r>
              <a:rPr lang="en-US" dirty="0"/>
              <a:t>Trustee and practitioner liability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Stay within safe harbors found in GST regulations</a:t>
            </a:r>
          </a:p>
          <a:p>
            <a:pPr lvl="1"/>
            <a:r>
              <a:rPr lang="en-US" dirty="0"/>
              <a:t>Do not change beneficial interests</a:t>
            </a:r>
          </a:p>
          <a:p>
            <a:pPr lvl="1"/>
            <a:r>
              <a:rPr lang="en-US" dirty="0"/>
              <a:t>Consider decanting over other modification remedies</a:t>
            </a:r>
          </a:p>
          <a:p>
            <a:pPr lvl="2"/>
            <a:r>
              <a:rPr lang="en-US" dirty="0"/>
              <a:t>Treasury Regulation § 26.2601-1(b)(4)(i)(A) is less restrictive</a:t>
            </a:r>
          </a:p>
        </p:txBody>
      </p:sp>
    </p:spTree>
    <p:extLst>
      <p:ext uri="{BB962C8B-B14F-4D97-AF65-F5344CB8AC3E}">
        <p14:creationId xmlns:p14="http://schemas.microsoft.com/office/powerpoint/2010/main" val="197949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Gift Tax</a:t>
            </a:r>
            <a:br>
              <a:rPr lang="en-US" dirty="0"/>
            </a:br>
            <a:r>
              <a:rPr lang="en-US" dirty="0"/>
              <a:t>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Beneficiary consents to</a:t>
            </a:r>
          </a:p>
          <a:p>
            <a:pPr lvl="2"/>
            <a:r>
              <a:rPr lang="en-US" dirty="0"/>
              <a:t>Distribution standard</a:t>
            </a:r>
          </a:p>
          <a:p>
            <a:pPr lvl="2"/>
            <a:r>
              <a:rPr lang="en-US" dirty="0"/>
              <a:t>Addition of beneficiaries</a:t>
            </a:r>
          </a:p>
          <a:p>
            <a:pPr lvl="2"/>
            <a:r>
              <a:rPr lang="en-US" dirty="0"/>
              <a:t>Elimination of mandatory distributions</a:t>
            </a:r>
          </a:p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Imposition of gift tax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Do not change beneficial interests</a:t>
            </a:r>
          </a:p>
          <a:p>
            <a:pPr lvl="1"/>
            <a:r>
              <a:rPr lang="en-US" dirty="0"/>
              <a:t>Consider decanting over other remedies that require beneficiary consent</a:t>
            </a:r>
          </a:p>
          <a:p>
            <a:pPr lvl="1"/>
            <a:r>
              <a:rPr lang="en-US" dirty="0"/>
              <a:t>Make potential gift incomplete</a:t>
            </a:r>
          </a:p>
        </p:txBody>
      </p:sp>
    </p:spTree>
    <p:extLst>
      <p:ext uri="{BB962C8B-B14F-4D97-AF65-F5344CB8AC3E}">
        <p14:creationId xmlns:p14="http://schemas.microsoft.com/office/powerpoint/2010/main" val="3956917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C07D1-29E1-4AA8-B207-C6F2C032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Alternative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dirty="0"/>
              <a:t>Add one or more co-trustees pursuant to 12 </a:t>
            </a:r>
            <a:r>
              <a:rPr lang="en-US" i="1" dirty="0"/>
              <a:t>Del. C. </a:t>
            </a:r>
            <a:r>
              <a:rPr lang="en-US" dirty="0"/>
              <a:t>§ 3343</a:t>
            </a:r>
          </a:p>
          <a:p>
            <a:r>
              <a:rPr lang="en-US" dirty="0"/>
              <a:t>Reformation or Modification by court order</a:t>
            </a:r>
          </a:p>
          <a:p>
            <a:r>
              <a:rPr lang="en-US" dirty="0"/>
              <a:t>Conversion to Unitrust / Power to Adjust</a:t>
            </a:r>
          </a:p>
          <a:p>
            <a:r>
              <a:rPr lang="en-US" dirty="0"/>
              <a:t>Exercise of power to amend in trust agreement</a:t>
            </a:r>
          </a:p>
          <a:p>
            <a:r>
              <a:rPr lang="en-US" dirty="0"/>
              <a:t>Exercise of power to terminate / divide trusts</a:t>
            </a:r>
          </a:p>
          <a:p>
            <a:r>
              <a:rPr lang="en-US" dirty="0"/>
              <a:t>Statutory or common law deviation</a:t>
            </a:r>
          </a:p>
        </p:txBody>
      </p:sp>
    </p:spTree>
    <p:extLst>
      <p:ext uri="{BB962C8B-B14F-4D97-AF65-F5344CB8AC3E}">
        <p14:creationId xmlns:p14="http://schemas.microsoft.com/office/powerpoint/2010/main" val="589761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9A1A49-8862-4E31-9035-396768457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EEBFF5-CDB3-4BFB-9B7C-CDB7E8937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20878" y="1628687"/>
            <a:ext cx="6269591" cy="23826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Kimberly G. McKinnon</a:t>
            </a:r>
          </a:p>
          <a:p>
            <a:pPr marL="0" indent="0">
              <a:buNone/>
            </a:pPr>
            <a:r>
              <a:rPr lang="en-US" dirty="0"/>
              <a:t>kmckinnon@gfmlaw.com</a:t>
            </a:r>
          </a:p>
          <a:p>
            <a:pPr marL="0" indent="0">
              <a:buNone/>
            </a:pPr>
            <a:r>
              <a:rPr lang="en-US" dirty="0"/>
              <a:t>302-652-2900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C06C33-F8BE-4A6E-9874-289ADA00B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8447" y="3608662"/>
            <a:ext cx="6272022" cy="23835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Matthew P. D’Emilio</a:t>
            </a:r>
          </a:p>
          <a:p>
            <a:pPr marL="0" indent="0">
              <a:buNone/>
            </a:pPr>
            <a:r>
              <a:rPr lang="en-US" dirty="0"/>
              <a:t>mdemilio@mdsulaw.com</a:t>
            </a:r>
          </a:p>
          <a:p>
            <a:pPr marL="0" indent="0">
              <a:buNone/>
            </a:pPr>
            <a:r>
              <a:rPr lang="en-US" dirty="0"/>
              <a:t>302-468-5958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5C20E05-BB22-4F98-9A54-A29D79A55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63" y="2112820"/>
            <a:ext cx="2911094" cy="41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95D913-92DE-4566-8B1E-6A57D6771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8879" y="3760872"/>
            <a:ext cx="1538861" cy="104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43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C07D1-29E1-4AA8-B207-C6F2C032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/>
              <a:t>Trust Modification Under Common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dirty="0"/>
              <a:t>Common law has long provided for modification of irrevocable trusts</a:t>
            </a:r>
          </a:p>
          <a:p>
            <a:r>
              <a:rPr lang="en-US" dirty="0"/>
              <a:t>Long standing American view of common law trust modification</a:t>
            </a:r>
          </a:p>
          <a:p>
            <a:pPr lvl="1"/>
            <a:r>
              <a:rPr lang="en-US" dirty="0"/>
              <a:t>If the settlor and all beneficiaries agree, they can compel modification/termination </a:t>
            </a:r>
          </a:p>
          <a:p>
            <a:pPr lvl="1"/>
            <a:r>
              <a:rPr lang="en-US" dirty="0"/>
              <a:t>Even if the settlor does not consent, the beneficiaries can compel modification/termination.  However, the modification/ termination can be denied if the change is contrary to a material trust purpose (the “</a:t>
            </a:r>
            <a:r>
              <a:rPr lang="en-US" i="1" dirty="0"/>
              <a:t>Claflin</a:t>
            </a:r>
            <a:r>
              <a:rPr lang="en-US" dirty="0"/>
              <a:t>” rule).</a:t>
            </a:r>
          </a:p>
        </p:txBody>
      </p:sp>
    </p:spTree>
    <p:extLst>
      <p:ext uri="{BB962C8B-B14F-4D97-AF65-F5344CB8AC3E}">
        <p14:creationId xmlns:p14="http://schemas.microsoft.com/office/powerpoint/2010/main" val="2254796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C07D1-29E1-4AA8-B207-C6F2C032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Modifications on the 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dirty="0"/>
              <a:t>Changing views that the traditional standards for trust termination/modification were significantly too restrictive</a:t>
            </a:r>
          </a:p>
          <a:p>
            <a:pPr lvl="1"/>
            <a:r>
              <a:rPr lang="en-US" dirty="0"/>
              <a:t>see Uniform Trust Code and Third Restatement of Trusts</a:t>
            </a:r>
          </a:p>
          <a:p>
            <a:r>
              <a:rPr lang="en-US" dirty="0"/>
              <a:t>Proliferation of “Dynasty Trusts” </a:t>
            </a:r>
          </a:p>
          <a:p>
            <a:r>
              <a:rPr lang="en-US" dirty="0"/>
              <a:t>New statutory modification remedies in many jurisdictions</a:t>
            </a:r>
          </a:p>
          <a:p>
            <a:r>
              <a:rPr lang="en-US" dirty="0"/>
              <a:t>Virtual representation statutes now work to bind minor, incapacitated, and unborn beneficiaries</a:t>
            </a:r>
          </a:p>
        </p:txBody>
      </p:sp>
    </p:spTree>
    <p:extLst>
      <p:ext uri="{BB962C8B-B14F-4D97-AF65-F5344CB8AC3E}">
        <p14:creationId xmlns:p14="http://schemas.microsoft.com/office/powerpoint/2010/main" val="4211578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C07D1-29E1-4AA8-B207-C6F2C032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Modification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dirty="0"/>
              <a:t>Decanting (12 </a:t>
            </a:r>
            <a:r>
              <a:rPr lang="en-US" i="1" dirty="0"/>
              <a:t>Del. C. </a:t>
            </a:r>
            <a:r>
              <a:rPr lang="en-US" dirty="0"/>
              <a:t>§ 3528)</a:t>
            </a:r>
          </a:p>
          <a:p>
            <a:r>
              <a:rPr lang="en-US" dirty="0"/>
              <a:t>Nonjudicial Settlement Agreement (12 </a:t>
            </a:r>
            <a:r>
              <a:rPr lang="en-US" i="1" dirty="0"/>
              <a:t>Del. C. </a:t>
            </a:r>
            <a:r>
              <a:rPr lang="en-US" dirty="0"/>
              <a:t>§ 3339)</a:t>
            </a:r>
          </a:p>
          <a:p>
            <a:r>
              <a:rPr lang="en-US" dirty="0"/>
              <a:t>Merger (12 </a:t>
            </a:r>
            <a:r>
              <a:rPr lang="en-US" i="1" dirty="0"/>
              <a:t>Del. C. </a:t>
            </a:r>
            <a:r>
              <a:rPr lang="en-US" dirty="0"/>
              <a:t>§ 3329(27))</a:t>
            </a:r>
          </a:p>
          <a:p>
            <a:r>
              <a:rPr lang="en-US" dirty="0"/>
              <a:t>Modification by Consent Agreement (12 </a:t>
            </a:r>
            <a:r>
              <a:rPr lang="en-US" i="1" dirty="0"/>
              <a:t>Del. C. </a:t>
            </a:r>
            <a:r>
              <a:rPr lang="en-US" dirty="0"/>
              <a:t>§ 3342)</a:t>
            </a:r>
          </a:p>
        </p:txBody>
      </p:sp>
    </p:spTree>
    <p:extLst>
      <p:ext uri="{BB962C8B-B14F-4D97-AF65-F5344CB8AC3E}">
        <p14:creationId xmlns:p14="http://schemas.microsoft.com/office/powerpoint/2010/main" val="1113397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614D-0C44-4D41-B4C9-CAEF1FD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Follow the </a:t>
            </a:r>
            <a:br>
              <a:rPr lang="en-US" dirty="0"/>
            </a:br>
            <a:r>
              <a:rPr lang="en-US" dirty="0"/>
              <a:t>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CE82A-668A-41A6-BC58-A17E5AD4B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Using the wrong jurisdiction’s law to modify the governing instrument</a:t>
            </a:r>
          </a:p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Invalid decanting, merger, NJSA, or consent agreement</a:t>
            </a:r>
          </a:p>
          <a:p>
            <a:pPr lvl="1"/>
            <a:r>
              <a:rPr lang="en-US" dirty="0"/>
              <a:t>Trustee liability</a:t>
            </a:r>
          </a:p>
          <a:p>
            <a:r>
              <a:rPr lang="en-US" b="1" dirty="0"/>
              <a:t>Best Practices </a:t>
            </a:r>
          </a:p>
          <a:p>
            <a:pPr lvl="1"/>
            <a:r>
              <a:rPr lang="en-US" dirty="0"/>
              <a:t>Carefully review the governing instrument</a:t>
            </a:r>
          </a:p>
          <a:p>
            <a:pPr lvl="1"/>
            <a:r>
              <a:rPr lang="en-US" dirty="0"/>
              <a:t>Inquire into succession of trustees</a:t>
            </a:r>
          </a:p>
          <a:p>
            <a:pPr lvl="1"/>
            <a:r>
              <a:rPr lang="en-US" dirty="0"/>
              <a:t>Obtain all applicable court orders</a:t>
            </a:r>
          </a:p>
          <a:p>
            <a:pPr lvl="1"/>
            <a:r>
              <a:rPr lang="en-US" dirty="0"/>
              <a:t>Consult counsel in originating jurisdiction</a:t>
            </a:r>
          </a:p>
          <a:p>
            <a:pPr lvl="1"/>
            <a:r>
              <a:rPr lang="en-US" dirty="0"/>
              <a:t>Inquire into previous changes of situs/governing law</a:t>
            </a:r>
          </a:p>
          <a:p>
            <a:pPr lvl="1"/>
            <a:r>
              <a:rPr lang="en-US" dirty="0"/>
              <a:t>Determine where administration is occurring</a:t>
            </a:r>
          </a:p>
        </p:txBody>
      </p:sp>
    </p:spTree>
    <p:extLst>
      <p:ext uri="{BB962C8B-B14F-4D97-AF65-F5344CB8AC3E}">
        <p14:creationId xmlns:p14="http://schemas.microsoft.com/office/powerpoint/2010/main" val="621782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614D-0C44-4D41-B4C9-CAEF1FD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Follow the </a:t>
            </a:r>
            <a:br>
              <a:rPr lang="en-US" dirty="0"/>
            </a:br>
            <a:r>
              <a:rPr lang="en-US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CE82A-668A-41A6-BC58-A17E5AD4B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Pitfall</a:t>
            </a:r>
          </a:p>
          <a:p>
            <a:pPr lvl="1"/>
            <a:r>
              <a:rPr lang="en-US" dirty="0"/>
              <a:t>Not strictly adhering to the statutory requirements</a:t>
            </a:r>
          </a:p>
          <a:p>
            <a:pPr lvl="1"/>
            <a:r>
              <a:rPr lang="en-US" dirty="0"/>
              <a:t>Decanting</a:t>
            </a:r>
          </a:p>
          <a:p>
            <a:pPr lvl="2"/>
            <a:r>
              <a:rPr lang="en-US" dirty="0"/>
              <a:t>Power to invade principal or income or both</a:t>
            </a:r>
          </a:p>
          <a:p>
            <a:pPr lvl="2"/>
            <a:r>
              <a:rPr lang="en-US" dirty="0"/>
              <a:t>Cannot add beneficiaries </a:t>
            </a:r>
          </a:p>
          <a:p>
            <a:pPr lvl="2"/>
            <a:r>
              <a:rPr lang="en-US" dirty="0"/>
              <a:t>No extension of vesting if trust contains IRC 2503(c) gifts</a:t>
            </a:r>
          </a:p>
          <a:p>
            <a:pPr lvl="2"/>
            <a:r>
              <a:rPr lang="en-US" dirty="0"/>
              <a:t>Cannot reduce income interest if marital deduction trust</a:t>
            </a:r>
          </a:p>
          <a:p>
            <a:pPr lvl="2"/>
            <a:r>
              <a:rPr lang="en-US" dirty="0"/>
              <a:t>Cannot decant assets subject to presently exercisable power of withdrawal</a:t>
            </a:r>
          </a:p>
          <a:p>
            <a:pPr lvl="2"/>
            <a:r>
              <a:rPr lang="en-US" dirty="0"/>
              <a:t>Writing signed by trustee</a:t>
            </a:r>
          </a:p>
          <a:p>
            <a:pPr lvl="1"/>
            <a:r>
              <a:rPr lang="en-US" dirty="0"/>
              <a:t>NJSA</a:t>
            </a:r>
          </a:p>
          <a:p>
            <a:pPr lvl="2"/>
            <a:r>
              <a:rPr lang="en-US" dirty="0"/>
              <a:t>Written consent of all “interested parties”</a:t>
            </a:r>
          </a:p>
          <a:p>
            <a:pPr lvl="2"/>
            <a:r>
              <a:rPr lang="en-US" dirty="0"/>
              <a:t>Cannot violate material purpose of trust</a:t>
            </a:r>
          </a:p>
          <a:p>
            <a:pPr lvl="2"/>
            <a:r>
              <a:rPr lang="en-US" dirty="0"/>
              <a:t>Does not change the trust’s purpose in a manner that would violate 12 </a:t>
            </a:r>
            <a:r>
              <a:rPr lang="en-US" i="1" dirty="0"/>
              <a:t>Del. C. </a:t>
            </a:r>
            <a:r>
              <a:rPr lang="en-US" dirty="0"/>
              <a:t>§</a:t>
            </a:r>
            <a:r>
              <a:rPr lang="en-US" i="1" dirty="0"/>
              <a:t> </a:t>
            </a:r>
            <a:r>
              <a:rPr lang="en-US" dirty="0"/>
              <a:t>3303(b) if the change was effected by a court order</a:t>
            </a:r>
          </a:p>
          <a:p>
            <a:pPr lvl="1"/>
            <a:r>
              <a:rPr lang="en-US" dirty="0"/>
              <a:t>Merger</a:t>
            </a:r>
          </a:p>
          <a:p>
            <a:pPr lvl="2"/>
            <a:r>
              <a:rPr lang="en-US" dirty="0"/>
              <a:t>Does not result in a material change in the “dispositive terms of the trust defining the nature and extent of any trust beneficiary’s interest in the principal or income of the trust”</a:t>
            </a:r>
          </a:p>
          <a:p>
            <a:pPr lvl="1"/>
            <a:r>
              <a:rPr lang="en-US" dirty="0"/>
              <a:t>Consent Agreement</a:t>
            </a:r>
          </a:p>
          <a:p>
            <a:pPr lvl="2"/>
            <a:r>
              <a:rPr lang="en-US" dirty="0"/>
              <a:t>Written consent or nonobjection of Trustor, all fiduciaries, and all beneficiaries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7774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614D-0C44-4D41-B4C9-CAEF1FD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Follow the </a:t>
            </a:r>
            <a:br>
              <a:rPr lang="en-US" dirty="0"/>
            </a:br>
            <a:r>
              <a:rPr lang="en-US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CE82A-668A-41A6-BC58-A17E5AD4B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Invalid decanting, merger, NJSA, or consent agreement</a:t>
            </a:r>
          </a:p>
          <a:p>
            <a:pPr lvl="1"/>
            <a:r>
              <a:rPr lang="en-US" dirty="0"/>
              <a:t>Subsequent breaches of fiduciary duty for not following correct version of trust agreement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Read the code (carefully)</a:t>
            </a:r>
          </a:p>
          <a:p>
            <a:pPr lvl="1"/>
            <a:r>
              <a:rPr lang="en-US" dirty="0"/>
              <a:t>Follow the Trust Act – the Code is updated (improved) annually</a:t>
            </a:r>
          </a:p>
          <a:p>
            <a:pPr lvl="1"/>
            <a:r>
              <a:rPr lang="en-US" dirty="0"/>
              <a:t>Draw a diagram (current and remainder beneficiaries) to ensure that all necessary parties are represented</a:t>
            </a:r>
          </a:p>
        </p:txBody>
      </p:sp>
    </p:spTree>
    <p:extLst>
      <p:ext uri="{BB962C8B-B14F-4D97-AF65-F5344CB8AC3E}">
        <p14:creationId xmlns:p14="http://schemas.microsoft.com/office/powerpoint/2010/main" val="809272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Modifying Beneficial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Pitfalls</a:t>
            </a:r>
          </a:p>
          <a:p>
            <a:pPr lvl="1"/>
            <a:r>
              <a:rPr lang="en-US" dirty="0"/>
              <a:t>Defining or re-defining</a:t>
            </a:r>
          </a:p>
          <a:p>
            <a:pPr lvl="2"/>
            <a:r>
              <a:rPr lang="en-US" dirty="0"/>
              <a:t>descendants</a:t>
            </a:r>
          </a:p>
          <a:p>
            <a:pPr lvl="2"/>
            <a:r>
              <a:rPr lang="en-US" dirty="0"/>
              <a:t>issue</a:t>
            </a:r>
          </a:p>
          <a:p>
            <a:pPr lvl="2"/>
            <a:r>
              <a:rPr lang="en-US" dirty="0"/>
              <a:t>per stirpes</a:t>
            </a:r>
          </a:p>
          <a:p>
            <a:pPr lvl="2"/>
            <a:r>
              <a:rPr lang="en-US" dirty="0"/>
              <a:t>by representation</a:t>
            </a:r>
          </a:p>
          <a:p>
            <a:pPr lvl="2"/>
            <a:r>
              <a:rPr lang="en-US" dirty="0"/>
              <a:t>Grantor’s children by name</a:t>
            </a:r>
          </a:p>
          <a:p>
            <a:pPr lvl="1"/>
            <a:r>
              <a:rPr lang="en-US" dirty="0"/>
              <a:t>Changing </a:t>
            </a:r>
          </a:p>
          <a:p>
            <a:pPr lvl="2"/>
            <a:r>
              <a:rPr lang="en-US" dirty="0"/>
              <a:t>Age for adopted beneficiaries</a:t>
            </a:r>
          </a:p>
          <a:p>
            <a:pPr lvl="2"/>
            <a:r>
              <a:rPr lang="en-US" dirty="0"/>
              <a:t>Law governing construction</a:t>
            </a:r>
          </a:p>
          <a:p>
            <a:pPr lvl="2"/>
            <a:r>
              <a:rPr lang="en-US" dirty="0"/>
              <a:t>Contingent beneficiaries </a:t>
            </a:r>
          </a:p>
          <a:p>
            <a:pPr lvl="2"/>
            <a:r>
              <a:rPr lang="en-US" dirty="0"/>
              <a:t>Beneficiaries upon termination</a:t>
            </a:r>
          </a:p>
          <a:p>
            <a:pPr lvl="1"/>
            <a:r>
              <a:rPr lang="en-US" dirty="0"/>
              <a:t>Virtual representation failure</a:t>
            </a:r>
          </a:p>
        </p:txBody>
      </p:sp>
    </p:spTree>
    <p:extLst>
      <p:ext uri="{BB962C8B-B14F-4D97-AF65-F5344CB8AC3E}">
        <p14:creationId xmlns:p14="http://schemas.microsoft.com/office/powerpoint/2010/main" val="448722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1053E-8016-4467-AB6C-FEE1B448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Modifying Beneficial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8A49-E8EC-4E86-90D3-540489B0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Consequences</a:t>
            </a:r>
          </a:p>
          <a:p>
            <a:pPr lvl="1"/>
            <a:r>
              <a:rPr lang="en-US" dirty="0"/>
              <a:t>Dilution of beneficial interests</a:t>
            </a:r>
          </a:p>
          <a:p>
            <a:pPr lvl="1"/>
            <a:r>
              <a:rPr lang="en-US" dirty="0"/>
              <a:t>Elimination of beneficiaries</a:t>
            </a:r>
          </a:p>
          <a:p>
            <a:pPr lvl="1"/>
            <a:r>
              <a:rPr lang="en-US" dirty="0"/>
              <a:t>Loss of GST exempt status</a:t>
            </a:r>
          </a:p>
          <a:p>
            <a:pPr lvl="1"/>
            <a:r>
              <a:rPr lang="en-US" dirty="0"/>
              <a:t>Invalid decanting, merger, NJSA, or consent agreement</a:t>
            </a:r>
          </a:p>
          <a:p>
            <a:r>
              <a:rPr lang="en-US" b="1" dirty="0"/>
              <a:t>Best Practices</a:t>
            </a:r>
          </a:p>
          <a:p>
            <a:pPr lvl="1"/>
            <a:r>
              <a:rPr lang="en-US" dirty="0"/>
              <a:t>Make only minor changes to the dispositive provisions</a:t>
            </a:r>
          </a:p>
          <a:p>
            <a:pPr lvl="1"/>
            <a:r>
              <a:rPr lang="en-US" dirty="0"/>
              <a:t>Retain as much of the original trust as possible (as opposed to wholesale re-write)</a:t>
            </a:r>
          </a:p>
          <a:p>
            <a:pPr lvl="1"/>
            <a:r>
              <a:rPr lang="en-US" dirty="0"/>
              <a:t>Use caution when changing definitions</a:t>
            </a:r>
          </a:p>
          <a:p>
            <a:pPr lvl="1"/>
            <a:r>
              <a:rPr lang="en-US" dirty="0"/>
              <a:t>Check references to a point in time or “date of agreement”</a:t>
            </a:r>
          </a:p>
          <a:p>
            <a:pPr lvl="1"/>
            <a:r>
              <a:rPr lang="en-US" dirty="0"/>
              <a:t>Exercise caution when changing law governing construction</a:t>
            </a:r>
          </a:p>
        </p:txBody>
      </p:sp>
    </p:spTree>
    <p:extLst>
      <p:ext uri="{BB962C8B-B14F-4D97-AF65-F5344CB8AC3E}">
        <p14:creationId xmlns:p14="http://schemas.microsoft.com/office/powerpoint/2010/main" val="335860363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A8986E-DA64-415A-A390-AF2FFA01B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24716F-C831-4AC2-BB0A-5EC60E4671B3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71af3243-3dd4-4a8d-8c0d-dd76da1f02a5"/>
    <ds:schemaRef ds:uri="http://schemas.microsoft.com/office/infopath/2007/PartnerControls"/>
    <ds:schemaRef ds:uri="16c05727-aa75-4e4a-9b5f-8a80a116589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8F3D8C7-1E6F-4D15-8163-ADBC81A00A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1111</Words>
  <Application>Microsoft Office PowerPoint</Application>
  <PresentationFormat>Widescreen</PresentationFormat>
  <Paragraphs>193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Rockwell</vt:lpstr>
      <vt:lpstr>Wingdings</vt:lpstr>
      <vt:lpstr>Atlas</vt:lpstr>
      <vt:lpstr>Custom Design</vt:lpstr>
      <vt:lpstr>“Remodeling” Your Trust With Confidence</vt:lpstr>
      <vt:lpstr>Trust Modification Under Common Law</vt:lpstr>
      <vt:lpstr>Modifications on the Rise</vt:lpstr>
      <vt:lpstr>Modification Remedies</vt:lpstr>
      <vt:lpstr>Follow the  Law</vt:lpstr>
      <vt:lpstr>Follow the  Code</vt:lpstr>
      <vt:lpstr>Follow the  Code</vt:lpstr>
      <vt:lpstr>Modifying Beneficial Interests</vt:lpstr>
      <vt:lpstr>Modifying Beneficial Interests</vt:lpstr>
      <vt:lpstr>Modifying Governing Law</vt:lpstr>
      <vt:lpstr>Modification without Notification</vt:lpstr>
      <vt:lpstr>Faulty Virtual Representation</vt:lpstr>
      <vt:lpstr>Modifications Permitting Modifications</vt:lpstr>
      <vt:lpstr>Inappropriate Modifications</vt:lpstr>
      <vt:lpstr>Jeopardizing GST Exemption</vt:lpstr>
      <vt:lpstr>Jeopardizing GST Exemption</vt:lpstr>
      <vt:lpstr>Gift Tax Consequences</vt:lpstr>
      <vt:lpstr>Alternative Strategies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2019-09-22T16:26:05Z</dcterms:created>
  <dcterms:modified xsi:type="dcterms:W3CDTF">2019-10-18T19:34:29Z</dcterms:modified>
</cp:coreProperties>
</file>